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85" r:id="rId6"/>
    <p:sldId id="384" r:id="rId7"/>
    <p:sldId id="386" r:id="rId8"/>
    <p:sldId id="388" r:id="rId9"/>
    <p:sldId id="383" r:id="rId10"/>
    <p:sldId id="37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FCA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38" autoAdjust="0"/>
    <p:restoredTop sz="96327" autoAdjust="0"/>
  </p:normalViewPr>
  <p:slideViewPr>
    <p:cSldViewPr snapToGrid="0">
      <p:cViewPr varScale="1">
        <p:scale>
          <a:sx n="110" d="100"/>
          <a:sy n="110" d="100"/>
        </p:scale>
        <p:origin x="864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8203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037" y="34921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Meeting #97-e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Online,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19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September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543F38-F87F-A0E9-A8F0-AFAB8899A9EA}"/>
              </a:ext>
            </a:extLst>
          </p:cNvPr>
          <p:cNvSpPr/>
          <p:nvPr userDrawn="1"/>
        </p:nvSpPr>
        <p:spPr>
          <a:xfrm>
            <a:off x="8454187" y="103530"/>
            <a:ext cx="1208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SP-220965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Release 19 Planning:</a:t>
            </a:r>
            <a:br>
              <a:rPr lang="en-GB" altLang="en-US" dirty="0"/>
            </a:br>
            <a:r>
              <a:rPr lang="en-GB" altLang="en-US" dirty="0"/>
              <a:t>Moderator proposal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Mona Mustapha (Moderator)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93080-8452-554A-0ADC-F59596BBB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A2125-CB3A-7FCB-67FA-20CC090BD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During SA#96 in Budapest, SA discussed outlining a process for Rel-19 content definition and completion from an SA perspective</a:t>
            </a:r>
          </a:p>
          <a:p>
            <a:r>
              <a:rPr lang="en-GB" dirty="0"/>
              <a:t>After SA#96, a list of high level objectives and issues ‘endorsed’ in SP-220964</a:t>
            </a:r>
          </a:p>
          <a:p>
            <a:r>
              <a:rPr lang="en-GB" dirty="0"/>
              <a:t>Latest status</a:t>
            </a:r>
          </a:p>
          <a:p>
            <a:pPr lvl="1"/>
            <a:r>
              <a:rPr lang="en-GB" dirty="0"/>
              <a:t>4 proposals submitted</a:t>
            </a:r>
          </a:p>
          <a:p>
            <a:pPr lvl="1"/>
            <a:r>
              <a:rPr lang="en-GB" dirty="0"/>
              <a:t>Limited discussion on NWM / reflector, recorded in SP-220966</a:t>
            </a:r>
          </a:p>
        </p:txBody>
      </p:sp>
    </p:spTree>
    <p:extLst>
      <p:ext uri="{BB962C8B-B14F-4D97-AF65-F5344CB8AC3E}">
        <p14:creationId xmlns:p14="http://schemas.microsoft.com/office/powerpoint/2010/main" val="3536646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D3A6A-48EB-6B01-605E-C86C4D277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focus areas for SA#97e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481A2-0104-E486-4A9E-119FF7EFD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High level objectives of this exercise were identified in SP-220964 to:</a:t>
            </a:r>
          </a:p>
          <a:p>
            <a:pPr lvl="1"/>
            <a:r>
              <a:rPr lang="en-GB" dirty="0"/>
              <a:t>provide a coherent view of the release content</a:t>
            </a:r>
          </a:p>
          <a:p>
            <a:pPr lvl="1"/>
            <a:r>
              <a:rPr lang="en-GB" dirty="0"/>
              <a:t>provide tools for WGs to manage WG work (over)load, for WG to use if needed</a:t>
            </a:r>
          </a:p>
          <a:p>
            <a:pPr lvl="1"/>
            <a:r>
              <a:rPr lang="en-GB" dirty="0"/>
              <a:t>improve inter-WG alignment and cross-TSG dependencies</a:t>
            </a:r>
          </a:p>
          <a:p>
            <a:endParaRPr lang="en-GB" dirty="0"/>
          </a:p>
          <a:p>
            <a:r>
              <a:rPr lang="en-GB" dirty="0"/>
              <a:t>Based on company proposals in SA#96, proposals made after SA#96, comments received so far and offline discussions, a number of </a:t>
            </a:r>
            <a:r>
              <a:rPr lang="en-GB" i="1" dirty="0"/>
              <a:t>basic principles </a:t>
            </a:r>
            <a:r>
              <a:rPr lang="en-GB" dirty="0"/>
              <a:t>meeting the above objectives are listed in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840298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3693D-3E68-E8F1-5259-FC5E874AE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basic principles 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A8E3C-219F-58FE-51B9-2B792D3C2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/>
              <a:t>Provide a coherent view of the release content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Define release Themes at beginning of the release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Themes are major items of release, e.g. key words, short sentence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SA WGs to provide SI/WI aligned to themes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SI/WI not covered by themes are allowed within WG budget</a:t>
            </a:r>
          </a:p>
          <a:p>
            <a:r>
              <a:rPr lang="en-GB" sz="2400" b="1" dirty="0"/>
              <a:t>Provide tools for WGs to manage workload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GB" sz="2000" dirty="0"/>
              <a:t>Define WG capacity per release 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WG capacity can be a combination of TU budget and maximum number of SI/WI for a WG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Provided by WG leadership once release timeline decided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TU budget for e-meeting based on typical F2F setup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GB" sz="2000" dirty="0"/>
              <a:t>Consider CT WGs capacity</a:t>
            </a:r>
          </a:p>
          <a:p>
            <a:pPr marL="1257300" lvl="2" indent="-342900">
              <a:buFont typeface="+mj-lt"/>
              <a:buAutoNum type="alphaLcPeriod"/>
            </a:pPr>
            <a:r>
              <a:rPr lang="en-GB" sz="1600" dirty="0"/>
              <a:t>Keep minimum 9 months between Stage 2 freeze and Stage 3 freeze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GB" sz="2000" dirty="0"/>
              <a:t>Maintain flexibility for studies and related normative work to be in the same or in different releases</a:t>
            </a:r>
          </a:p>
        </p:txBody>
      </p:sp>
    </p:spTree>
    <p:extLst>
      <p:ext uri="{BB962C8B-B14F-4D97-AF65-F5344CB8AC3E}">
        <p14:creationId xmlns:p14="http://schemas.microsoft.com/office/powerpoint/2010/main" val="2423878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11528-25AC-B982-6FD9-DDB5F3B5F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basic principles (2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65C10-A889-3B50-B074-EB77E1CD5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/>
              <a:t>Improve inter-WG alignment </a:t>
            </a:r>
          </a:p>
          <a:p>
            <a:pPr marL="914400" lvl="1" indent="-457200">
              <a:buFont typeface="+mj-lt"/>
              <a:buAutoNum type="arabicPeriod" startAt="5"/>
            </a:pPr>
            <a:r>
              <a:rPr lang="en-GB" sz="2000" dirty="0"/>
              <a:t>Change timing of CT meeting to have more overlap with SA</a:t>
            </a:r>
          </a:p>
          <a:p>
            <a:pPr marL="914400" lvl="1" indent="-457200">
              <a:buFont typeface="+mj-lt"/>
              <a:buAutoNum type="arabicPeriod" startAt="5"/>
            </a:pPr>
            <a:r>
              <a:rPr lang="en-GB" sz="2000" dirty="0"/>
              <a:t>Plan regular cross-TSG checkpoints between RAN, SA and CT during release content planning phase</a:t>
            </a:r>
          </a:p>
          <a:p>
            <a:r>
              <a:rPr lang="en-GB" sz="2400" b="1" dirty="0"/>
              <a:t>Other aspects</a:t>
            </a:r>
          </a:p>
          <a:p>
            <a:pPr marL="914400" lvl="1" indent="-457200">
              <a:buFont typeface="+mj-lt"/>
              <a:buAutoNum type="arabicPeriod" startAt="7"/>
            </a:pPr>
            <a:r>
              <a:rPr lang="en-GB" sz="2000" dirty="0"/>
              <a:t>Treat leftover work from one release on equal footing with other new proposed work in the next release</a:t>
            </a:r>
          </a:p>
          <a:p>
            <a:pPr marL="914400" lvl="1" indent="-457200">
              <a:buFont typeface="+mj-lt"/>
              <a:buAutoNum type="arabicPeriod" startAt="7"/>
            </a:pPr>
            <a:r>
              <a:rPr lang="en-GB" sz="2000" dirty="0"/>
              <a:t>Decide release timeline before release content</a:t>
            </a:r>
          </a:p>
        </p:txBody>
      </p:sp>
    </p:spTree>
    <p:extLst>
      <p:ext uri="{BB962C8B-B14F-4D97-AF65-F5344CB8AC3E}">
        <p14:creationId xmlns:p14="http://schemas.microsoft.com/office/powerpoint/2010/main" val="2615294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910EF-7922-3F33-B191-FD4E7DA7C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FB381-6CBE-996F-EC48-014DC3629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this meeting, potentially endorse a number of </a:t>
            </a:r>
            <a:r>
              <a:rPr lang="en-GB" i="1" dirty="0"/>
              <a:t>basic principles </a:t>
            </a:r>
            <a:r>
              <a:rPr lang="en-GB" dirty="0"/>
              <a:t>presented in slides 4 and 5</a:t>
            </a:r>
          </a:p>
          <a:p>
            <a:endParaRPr lang="en-GB" dirty="0"/>
          </a:p>
          <a:p>
            <a:r>
              <a:rPr lang="en-GB" dirty="0"/>
              <a:t>By SA#98e in Dec, develop further details of the endorsed </a:t>
            </a:r>
            <a:r>
              <a:rPr lang="en-GB" i="1" dirty="0"/>
              <a:t>basic principles </a:t>
            </a:r>
            <a:r>
              <a:rPr lang="en-GB" dirty="0"/>
              <a:t>as needed, e.g. to clarify:</a:t>
            </a:r>
          </a:p>
          <a:p>
            <a:pPr lvl="1"/>
            <a:r>
              <a:rPr lang="en-GB" dirty="0"/>
              <a:t>what the actions are</a:t>
            </a:r>
          </a:p>
          <a:p>
            <a:pPr lvl="1"/>
            <a:r>
              <a:rPr lang="en-GB" dirty="0"/>
              <a:t>who takes the action</a:t>
            </a:r>
          </a:p>
          <a:p>
            <a:pPr lvl="1"/>
            <a:r>
              <a:rPr lang="en-GB" dirty="0"/>
              <a:t>how to achieve it</a:t>
            </a:r>
          </a:p>
          <a:p>
            <a:pPr lvl="1"/>
            <a:r>
              <a:rPr lang="en-GB" dirty="0"/>
              <a:t>when the action needs to be taken</a:t>
            </a:r>
          </a:p>
          <a:p>
            <a:r>
              <a:rPr lang="en-GB" dirty="0"/>
              <a:t>An example of details stated above is shown in the next slide</a:t>
            </a:r>
          </a:p>
        </p:txBody>
      </p:sp>
    </p:spTree>
    <p:extLst>
      <p:ext uri="{BB962C8B-B14F-4D97-AF65-F5344CB8AC3E}">
        <p14:creationId xmlns:p14="http://schemas.microsoft.com/office/powerpoint/2010/main" val="3204463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1E90-435D-8634-8BF0-4A0AB471A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5400" b="1" dirty="0">
                <a:solidFill>
                  <a:srgbClr val="FF0000"/>
                </a:solidFill>
              </a:rPr>
              <a:t>DRAFT </a:t>
            </a:r>
            <a:r>
              <a:rPr lang="en-GB" altLang="en-US" dirty="0" err="1"/>
              <a:t>Rel</a:t>
            </a:r>
            <a:r>
              <a:rPr lang="en-GB" altLang="en-US" dirty="0"/>
              <a:t>-x Planning Timeline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D1F436E-813D-AB67-6825-EBB59C134981}"/>
              </a:ext>
            </a:extLst>
          </p:cNvPr>
          <p:cNvGrpSpPr/>
          <p:nvPr/>
        </p:nvGrpSpPr>
        <p:grpSpPr>
          <a:xfrm>
            <a:off x="8331039" y="2063736"/>
            <a:ext cx="1191600" cy="997200"/>
            <a:chOff x="9151703" y="2761110"/>
            <a:chExt cx="1191600" cy="997200"/>
          </a:xfrm>
        </p:grpSpPr>
        <p:sp>
          <p:nvSpPr>
            <p:cNvPr id="9" name="Diamond 8">
              <a:extLst>
                <a:ext uri="{FF2B5EF4-FFF2-40B4-BE49-F238E27FC236}">
                  <a16:creationId xmlns:a16="http://schemas.microsoft.com/office/drawing/2014/main" id="{BBBA8E65-F39A-A896-88C3-6AEB14032B6F}"/>
                </a:ext>
              </a:extLst>
            </p:cNvPr>
            <p:cNvSpPr/>
            <p:nvPr/>
          </p:nvSpPr>
          <p:spPr>
            <a:xfrm>
              <a:off x="9151703" y="2761110"/>
              <a:ext cx="1191600" cy="997200"/>
            </a:xfrm>
            <a:prstGeom prst="diamon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TextBox 62">
              <a:extLst>
                <a:ext uri="{FF2B5EF4-FFF2-40B4-BE49-F238E27FC236}">
                  <a16:creationId xmlns:a16="http://schemas.microsoft.com/office/drawing/2014/main" id="{9E486073-32E1-F5EF-55B4-DB7D2B8ABE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5636" y="2936545"/>
              <a:ext cx="104373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n-GB" altLang="en-US" sz="1200" dirty="0" err="1">
                  <a:latin typeface="Montserrat" pitchFamily="2" charset="77"/>
                </a:rPr>
                <a:t>Rel</a:t>
              </a:r>
              <a:r>
                <a:rPr lang="en-GB" altLang="en-US" sz="1200" dirty="0">
                  <a:latin typeface="Montserrat" pitchFamily="2" charset="77"/>
                </a:rPr>
                <a:t>-X</a:t>
              </a:r>
            </a:p>
            <a:p>
              <a:pPr algn="ctr"/>
              <a:r>
                <a:rPr lang="en-GB" altLang="en-US" sz="1200" dirty="0">
                  <a:latin typeface="Montserrat" pitchFamily="2" charset="77"/>
                </a:rPr>
                <a:t>content defined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8BEB11-345F-F53A-700F-697F7123C6BB}"/>
              </a:ext>
            </a:extLst>
          </p:cNvPr>
          <p:cNvGrpSpPr/>
          <p:nvPr/>
        </p:nvGrpSpPr>
        <p:grpSpPr>
          <a:xfrm>
            <a:off x="5078466" y="2063736"/>
            <a:ext cx="1191600" cy="997200"/>
            <a:chOff x="9151703" y="2761110"/>
            <a:chExt cx="1191600" cy="997200"/>
          </a:xfrm>
        </p:grpSpPr>
        <p:sp>
          <p:nvSpPr>
            <p:cNvPr id="15" name="Diamond 14">
              <a:extLst>
                <a:ext uri="{FF2B5EF4-FFF2-40B4-BE49-F238E27FC236}">
                  <a16:creationId xmlns:a16="http://schemas.microsoft.com/office/drawing/2014/main" id="{D62E37BE-8A8B-F7CC-BAE3-04AD54BD386D}"/>
                </a:ext>
              </a:extLst>
            </p:cNvPr>
            <p:cNvSpPr/>
            <p:nvPr/>
          </p:nvSpPr>
          <p:spPr>
            <a:xfrm>
              <a:off x="9151703" y="2761110"/>
              <a:ext cx="1191600" cy="997200"/>
            </a:xfrm>
            <a:prstGeom prst="diamon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TextBox 62">
              <a:extLst>
                <a:ext uri="{FF2B5EF4-FFF2-40B4-BE49-F238E27FC236}">
                  <a16:creationId xmlns:a16="http://schemas.microsoft.com/office/drawing/2014/main" id="{2E33AB13-B8CF-7F7C-34C2-8DF317175D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5636" y="2936545"/>
              <a:ext cx="104373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n-GB" altLang="en-US" sz="1200" dirty="0" err="1">
                  <a:latin typeface="Montserrat" pitchFamily="2" charset="77"/>
                </a:rPr>
                <a:t>Rel</a:t>
              </a:r>
              <a:r>
                <a:rPr lang="en-GB" altLang="en-US" sz="1200" dirty="0">
                  <a:latin typeface="Montserrat" pitchFamily="2" charset="77"/>
                </a:rPr>
                <a:t>-x themes defined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7B42497-3730-81F1-4678-6A28E83AA832}"/>
              </a:ext>
            </a:extLst>
          </p:cNvPr>
          <p:cNvGrpSpPr/>
          <p:nvPr/>
        </p:nvGrpSpPr>
        <p:grpSpPr>
          <a:xfrm>
            <a:off x="1768016" y="2063736"/>
            <a:ext cx="1191600" cy="997200"/>
            <a:chOff x="9151703" y="2761110"/>
            <a:chExt cx="1191600" cy="997200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E742FBB7-EDCF-1BE8-F70D-36DD2C85B6F9}"/>
                </a:ext>
              </a:extLst>
            </p:cNvPr>
            <p:cNvSpPr/>
            <p:nvPr/>
          </p:nvSpPr>
          <p:spPr>
            <a:xfrm>
              <a:off x="9151703" y="2761110"/>
              <a:ext cx="1191600" cy="997200"/>
            </a:xfrm>
            <a:prstGeom prst="diamon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TextBox 62">
              <a:extLst>
                <a:ext uri="{FF2B5EF4-FFF2-40B4-BE49-F238E27FC236}">
                  <a16:creationId xmlns:a16="http://schemas.microsoft.com/office/drawing/2014/main" id="{B7E047FE-07AA-C99A-4D14-86DF6A14F7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5636" y="3028878"/>
              <a:ext cx="104373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n-GB" altLang="en-US" sz="1200" dirty="0" err="1">
                  <a:latin typeface="Montserrat" pitchFamily="2" charset="77"/>
                </a:rPr>
                <a:t>Rel</a:t>
              </a:r>
              <a:r>
                <a:rPr lang="en-GB" altLang="en-US" sz="1200" dirty="0">
                  <a:latin typeface="Montserrat" pitchFamily="2" charset="77"/>
                </a:rPr>
                <a:t>-x Workshop</a:t>
              </a:r>
            </a:p>
          </p:txBody>
        </p:sp>
      </p:grpSp>
      <p:sp>
        <p:nvSpPr>
          <p:cNvPr id="49" name="Chevron 60">
            <a:extLst>
              <a:ext uri="{FF2B5EF4-FFF2-40B4-BE49-F238E27FC236}">
                <a16:creationId xmlns:a16="http://schemas.microsoft.com/office/drawing/2014/main" id="{05D7A03D-2A2D-E158-4288-3F52535130B4}"/>
              </a:ext>
            </a:extLst>
          </p:cNvPr>
          <p:cNvSpPr/>
          <p:nvPr/>
        </p:nvSpPr>
        <p:spPr bwMode="auto">
          <a:xfrm>
            <a:off x="2915898" y="2417036"/>
            <a:ext cx="2115678" cy="28975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86EF5A8C-1EF6-8631-7907-44E077D551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77779"/>
              </p:ext>
            </p:extLst>
          </p:nvPr>
        </p:nvGraphicFramePr>
        <p:xfrm>
          <a:off x="1186850" y="3012726"/>
          <a:ext cx="2340000" cy="337452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398590464"/>
                    </a:ext>
                  </a:extLst>
                </a:gridCol>
              </a:tblGrid>
              <a:tr h="87213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Inputs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Companies’  theme proposals 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TSG RAN/SA/CT leadership </a:t>
                      </a:r>
                      <a:r>
                        <a:rPr lang="en-GB" sz="1100" b="0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Rel</a:t>
                      </a: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-x timeline proposal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619196321"/>
                  </a:ext>
                </a:extLst>
              </a:tr>
              <a:tr h="87213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SA Actions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From inputs, determine initial set of themes for further investigation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Discuss and endorse timeline proposal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354823091"/>
                  </a:ext>
                </a:extLst>
              </a:tr>
              <a:tr h="87213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Outputs</a:t>
                      </a:r>
                      <a:endParaRPr lang="en-GB" sz="11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 set of themes for further discussion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Endorsed </a:t>
                      </a:r>
                      <a:r>
                        <a:rPr lang="en-GB" sz="1100" b="0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Rel</a:t>
                      </a: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-x timeline, including Stage 2 / Stage 3 freeze</a:t>
                      </a:r>
                      <a:endParaRPr lang="en-GB" sz="1100" b="1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46927327"/>
                  </a:ext>
                </a:extLst>
              </a:tr>
              <a:tr h="64311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Next steps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moderated email discussion per theme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39207601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BA57D5CB-6853-B888-0543-821BB1728D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85210"/>
              </p:ext>
            </p:extLst>
          </p:nvPr>
        </p:nvGraphicFramePr>
        <p:xfrm>
          <a:off x="4507379" y="3012724"/>
          <a:ext cx="2340000" cy="332092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398590464"/>
                    </a:ext>
                  </a:extLst>
                </a:gridCol>
              </a:tblGrid>
              <a:tr h="76481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Inputs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Moderators’ theme discussion summary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WG resource budget estimate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619196321"/>
                  </a:ext>
                </a:extLst>
              </a:tr>
              <a:tr h="86822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SA Actions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Based on moderator summaries, select themes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Coordinate with RAN / CT to align themes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354823091"/>
                  </a:ext>
                </a:extLst>
              </a:tr>
              <a:tr h="81323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Outputs</a:t>
                      </a:r>
                      <a:endParaRPr lang="en-GB" sz="11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Endorsed list of themes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46927327"/>
                  </a:ext>
                </a:extLst>
              </a:tr>
              <a:tr h="81323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Next steps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WG tasked to define SI/WI based on endorsed themes</a:t>
                      </a:r>
                      <a:endParaRPr lang="en-GB" sz="1100" b="1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39207601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D09B5FE5-5A5B-4366-CE64-96E573261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2874"/>
              </p:ext>
            </p:extLst>
          </p:nvPr>
        </p:nvGraphicFramePr>
        <p:xfrm>
          <a:off x="7756838" y="3012724"/>
          <a:ext cx="2340000" cy="334474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398590464"/>
                    </a:ext>
                  </a:extLst>
                </a:gridCol>
              </a:tblGrid>
              <a:tr h="89054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Inputs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WG technically endorsed SI/WI, with RAN / SA WG dependencies, WG resource budget including inbound RAN dependencies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619196321"/>
                  </a:ext>
                </a:extLst>
              </a:tr>
              <a:tr h="105113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SA Actions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Check WG resource budget respected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De-prioritise SI/WI as needed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Co-ordinate with RAN / CT, including RAN dependencies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354823091"/>
                  </a:ext>
                </a:extLst>
              </a:tr>
              <a:tr h="65891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Outputs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Approved WG SI/WI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46927327"/>
                  </a:ext>
                </a:extLst>
              </a:tr>
              <a:tr h="65891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1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Next steps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WG start technical work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39207601"/>
                  </a:ext>
                </a:extLst>
              </a:tr>
            </a:tbl>
          </a:graphicData>
        </a:graphic>
      </p:graphicFrame>
      <p:sp>
        <p:nvSpPr>
          <p:cNvPr id="40" name="TextBox 62">
            <a:extLst>
              <a:ext uri="{FF2B5EF4-FFF2-40B4-BE49-F238E27FC236}">
                <a16:creationId xmlns:a16="http://schemas.microsoft.com/office/drawing/2014/main" id="{2DDCCDBE-C227-DF49-F3DB-B83394B7A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7654" y="1991632"/>
            <a:ext cx="108234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GB" altLang="en-US" sz="1200" dirty="0">
                <a:latin typeface="Montserrat" pitchFamily="2" charset="77"/>
              </a:rPr>
              <a:t>Quarter z+2</a:t>
            </a:r>
          </a:p>
        </p:txBody>
      </p:sp>
      <p:sp>
        <p:nvSpPr>
          <p:cNvPr id="37" name="TextBox 62">
            <a:extLst>
              <a:ext uri="{FF2B5EF4-FFF2-40B4-BE49-F238E27FC236}">
                <a16:creationId xmlns:a16="http://schemas.microsoft.com/office/drawing/2014/main" id="{78B20252-0D7B-AC69-17C0-13EE64E28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997" y="1991632"/>
            <a:ext cx="10502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altLang="en-US" sz="1200" dirty="0">
                <a:latin typeface="Montserrat" pitchFamily="2" charset="77"/>
              </a:rPr>
              <a:t>Quarter z+1</a:t>
            </a:r>
          </a:p>
        </p:txBody>
      </p:sp>
      <p:sp>
        <p:nvSpPr>
          <p:cNvPr id="34" name="TextBox 62">
            <a:extLst>
              <a:ext uri="{FF2B5EF4-FFF2-40B4-BE49-F238E27FC236}">
                <a16:creationId xmlns:a16="http://schemas.microsoft.com/office/drawing/2014/main" id="{D640FC2D-61C6-BA88-396B-4B15F06BF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808" y="1991632"/>
            <a:ext cx="90601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altLang="en-US" sz="1200" dirty="0">
                <a:latin typeface="Montserrat" pitchFamily="2" charset="77"/>
              </a:rPr>
              <a:t>Quarter z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068081A5-E106-6D52-E9BA-07EB989E969A}"/>
              </a:ext>
            </a:extLst>
          </p:cNvPr>
          <p:cNvSpPr/>
          <p:nvPr/>
        </p:nvSpPr>
        <p:spPr bwMode="auto">
          <a:xfrm>
            <a:off x="6182904" y="2417036"/>
            <a:ext cx="2115678" cy="28975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" name="TextBox 62">
            <a:extLst>
              <a:ext uri="{FF2B5EF4-FFF2-40B4-BE49-F238E27FC236}">
                <a16:creationId xmlns:a16="http://schemas.microsoft.com/office/drawing/2014/main" id="{787D0615-DC09-9C39-BDB6-884100EE4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4909" y="1714633"/>
            <a:ext cx="200247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altLang="en-US" sz="1200" i="1" dirty="0" err="1">
                <a:latin typeface="Montserrat" pitchFamily="2" charset="77"/>
              </a:rPr>
              <a:t>Rel</a:t>
            </a:r>
            <a:r>
              <a:rPr lang="en-GB" altLang="en-US" sz="1200" i="1" dirty="0">
                <a:latin typeface="Montserrat" pitchFamily="2" charset="77"/>
              </a:rPr>
              <a:t>-(x-1) Stage 2 freeze?</a:t>
            </a:r>
          </a:p>
        </p:txBody>
      </p:sp>
    </p:spTree>
    <p:extLst>
      <p:ext uri="{BB962C8B-B14F-4D97-AF65-F5344CB8AC3E}">
        <p14:creationId xmlns:p14="http://schemas.microsoft.com/office/powerpoint/2010/main" val="730677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38292</TotalTime>
  <Words>632</Words>
  <Application>Microsoft Macintosh PowerPoint</Application>
  <PresentationFormat>Widescreen</PresentationFormat>
  <Paragraphs>86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Montserrat</vt:lpstr>
      <vt:lpstr>Times New Roman</vt:lpstr>
      <vt:lpstr>Office Theme</vt:lpstr>
      <vt:lpstr>Release 19 Planning: Moderator proposal</vt:lpstr>
      <vt:lpstr>Introduction</vt:lpstr>
      <vt:lpstr>Proposed focus areas for SA#97e</vt:lpstr>
      <vt:lpstr>Proposed basic principles (1 of 2)</vt:lpstr>
      <vt:lpstr>Proposed basic principles (2 of 2)</vt:lpstr>
      <vt:lpstr>Suggested next steps</vt:lpstr>
      <vt:lpstr>DRAFT Rel-x Planning Timeline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moderator</cp:lastModifiedBy>
  <cp:revision>930</cp:revision>
  <dcterms:created xsi:type="dcterms:W3CDTF">2010-02-05T13:52:04Z</dcterms:created>
  <dcterms:modified xsi:type="dcterms:W3CDTF">2022-09-07T22:46:13Z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